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316" r:id="rId4"/>
    <p:sldId id="356" r:id="rId5"/>
    <p:sldId id="368" r:id="rId6"/>
    <p:sldId id="317" r:id="rId7"/>
    <p:sldId id="361" r:id="rId8"/>
    <p:sldId id="333" r:id="rId9"/>
    <p:sldId id="360" r:id="rId10"/>
    <p:sldId id="349" r:id="rId11"/>
    <p:sldId id="364" r:id="rId12"/>
    <p:sldId id="367" r:id="rId13"/>
    <p:sldId id="365" r:id="rId14"/>
    <p:sldId id="318" r:id="rId15"/>
    <p:sldId id="337" r:id="rId16"/>
    <p:sldId id="357" r:id="rId17"/>
    <p:sldId id="354" r:id="rId18"/>
    <p:sldId id="319" r:id="rId1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 autoAdjust="0"/>
    <p:restoredTop sz="75197" autoAdjust="0"/>
  </p:normalViewPr>
  <p:slideViewPr>
    <p:cSldViewPr snapToGrid="0">
      <p:cViewPr varScale="1">
        <p:scale>
          <a:sx n="80" d="100"/>
          <a:sy n="80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0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60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E716C91E-6600-4AD5-8E48-AC734AFE3002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60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60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0D0A673-2F24-4686-A468-A92AA8C66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5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유튜브 </a:t>
            </a:r>
            <a:r>
              <a:rPr lang="ko-KR" altLang="en-US" dirty="0" err="1"/>
              <a:t>크리에이터를</a:t>
            </a:r>
            <a:r>
              <a:rPr lang="ko-KR" altLang="en-US" dirty="0"/>
              <a:t> 위한 유튜브 댓글 키워드 분석 서비스 </a:t>
            </a:r>
            <a:r>
              <a:rPr lang="ko-KR" altLang="en-US" dirty="0" err="1"/>
              <a:t>캡스톤</a:t>
            </a:r>
            <a:r>
              <a:rPr lang="ko-KR" altLang="en-US" dirty="0"/>
              <a:t> 디자인 최종발표를 시작하겠습니다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8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trike="noStrike" dirty="0"/>
              <a:t>저희 팀은 </a:t>
            </a:r>
            <a:r>
              <a:rPr lang="ko-KR" altLang="en-US" strike="noStrike" dirty="0" err="1"/>
              <a:t>파이썬</a:t>
            </a:r>
            <a:r>
              <a:rPr lang="ko-KR" altLang="en-US" strike="noStrike" dirty="0"/>
              <a:t> 언어 기반의 장고를 이용하여 웹 애플리케이션을 제작했습니다</a:t>
            </a:r>
            <a:r>
              <a:rPr lang="en-US" altLang="ko-KR" strike="noStrike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trike="noStrike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trike="noStrike" dirty="0"/>
              <a:t>웹 애플리케이션에서는 유튜브 </a:t>
            </a:r>
            <a:r>
              <a:rPr lang="en-US" altLang="ko-KR" strike="noStrike" dirty="0" err="1"/>
              <a:t>api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이용하여 댓글을 가져오게 됩니다</a:t>
            </a:r>
            <a:r>
              <a:rPr lang="en-US" altLang="ko-KR" strike="noStrike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trike="noStrike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trike="noStrike" dirty="0" err="1"/>
              <a:t>api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이용하지 않고 </a:t>
            </a:r>
            <a:r>
              <a:rPr lang="ko-KR" altLang="en-US" strike="noStrike" dirty="0" err="1"/>
              <a:t>크롤링을</a:t>
            </a:r>
            <a:r>
              <a:rPr lang="ko-KR" altLang="en-US" strike="noStrike" dirty="0"/>
              <a:t> 하여 댓글을 가져올 수 있지만 유튜브 </a:t>
            </a:r>
            <a:r>
              <a:rPr lang="en-US" altLang="ko-KR" strike="noStrike" dirty="0" err="1"/>
              <a:t>api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사용한 이유는 유튜브에서 댓글을 표시할 때 전체 댓글을 한번에 보여주지 않고 조금 씩 로딩 후에 보여지게 됩니다</a:t>
            </a:r>
            <a:r>
              <a:rPr lang="en-US" altLang="ko-KR" strike="noStrike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trike="noStrike" dirty="0"/>
              <a:t>그렇기 때문에 </a:t>
            </a:r>
            <a:r>
              <a:rPr lang="ko-KR" altLang="en-US" strike="noStrike" dirty="0" err="1"/>
              <a:t>크롤링을</a:t>
            </a:r>
            <a:r>
              <a:rPr lang="ko-KR" altLang="en-US" strike="noStrike" dirty="0"/>
              <a:t> </a:t>
            </a:r>
            <a:r>
              <a:rPr lang="ko-KR" altLang="en-US" strike="noStrike" dirty="0" err="1"/>
              <a:t>하게될</a:t>
            </a:r>
            <a:r>
              <a:rPr lang="ko-KR" altLang="en-US" strike="noStrike" dirty="0"/>
              <a:t> 경우 시간이 </a:t>
            </a:r>
            <a:r>
              <a:rPr lang="ko-KR" altLang="en-US" strike="noStrike" dirty="0" err="1"/>
              <a:t>오래걸린다는</a:t>
            </a:r>
            <a:r>
              <a:rPr lang="ko-KR" altLang="en-US" strike="noStrike" dirty="0"/>
              <a:t> 점에서 유튜브 </a:t>
            </a:r>
            <a:r>
              <a:rPr lang="en-US" altLang="ko-KR" strike="noStrike" dirty="0" err="1"/>
              <a:t>api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사용하게 되었습니다</a:t>
            </a:r>
            <a:r>
              <a:rPr lang="en-US" altLang="ko-KR" strike="noStrike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5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 err="1"/>
              <a:t>프론트엔드는</a:t>
            </a:r>
            <a:r>
              <a:rPr lang="ko-KR" altLang="en-US" strike="noStrike" dirty="0"/>
              <a:t> </a:t>
            </a:r>
            <a:r>
              <a:rPr lang="en-US" altLang="ko-KR" strike="noStrike" dirty="0"/>
              <a:t>html, </a:t>
            </a:r>
            <a:r>
              <a:rPr lang="en-US" altLang="ko-KR" strike="noStrike" dirty="0" err="1"/>
              <a:t>js</a:t>
            </a:r>
            <a:r>
              <a:rPr lang="ko-KR" altLang="en-US" strike="noStrike" dirty="0"/>
              <a:t> 그리고 </a:t>
            </a:r>
            <a:r>
              <a:rPr lang="en-US" altLang="ko-KR" strike="noStrike" dirty="0" err="1"/>
              <a:t>css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사용하여 </a:t>
            </a:r>
            <a:r>
              <a:rPr lang="ko-KR" altLang="en-US" strike="noStrike" dirty="0" err="1"/>
              <a:t>웹페이지를</a:t>
            </a:r>
            <a:r>
              <a:rPr lang="ko-KR" altLang="en-US" strike="noStrike" dirty="0"/>
              <a:t> 구축하였고</a:t>
            </a:r>
            <a:endParaRPr lang="en-US" altLang="ko-KR" strike="noStrike" dirty="0"/>
          </a:p>
          <a:p>
            <a:endParaRPr lang="en-US" altLang="ko-KR" strike="noStrike" dirty="0"/>
          </a:p>
          <a:p>
            <a:r>
              <a:rPr lang="ko-KR" altLang="en-US" strike="noStrike" dirty="0"/>
              <a:t>이 </a:t>
            </a:r>
            <a:r>
              <a:rPr lang="ko-KR" altLang="en-US" strike="noStrike" dirty="0" err="1"/>
              <a:t>검색창에</a:t>
            </a:r>
            <a:r>
              <a:rPr lang="en-US" altLang="ko-KR" strike="noStrike" dirty="0"/>
              <a:t> </a:t>
            </a:r>
            <a:r>
              <a:rPr lang="ko-KR" altLang="en-US" strike="noStrike" dirty="0"/>
              <a:t>유튜브 </a:t>
            </a:r>
            <a:r>
              <a:rPr lang="en-US" altLang="ko-KR" strike="noStrike" dirty="0"/>
              <a:t>URL</a:t>
            </a:r>
            <a:r>
              <a:rPr lang="ko-KR" altLang="en-US" strike="noStrike" dirty="0"/>
              <a:t>을 입력하면 해당 영상의 댓글을 수집하게 됩니다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4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그리고 검색을 하게 되면 해당 영상의 댓글을 감성 분석하여 결과를 시각화를 해주게 됩니다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시각화 항목은 댓글의 긍정</a:t>
            </a:r>
            <a:r>
              <a:rPr lang="en-US" altLang="ko-KR" strike="noStrike" dirty="0"/>
              <a:t>/</a:t>
            </a:r>
            <a:r>
              <a:rPr lang="ko-KR" altLang="en-US" strike="noStrike" dirty="0"/>
              <a:t>부정 비율</a:t>
            </a:r>
            <a:r>
              <a:rPr lang="en-US" altLang="ko-KR" strike="noStrike" dirty="0"/>
              <a:t>,</a:t>
            </a:r>
            <a:r>
              <a:rPr lang="ko-KR" altLang="en-US" strike="noStrike" dirty="0"/>
              <a:t> 긍정 과 부정 댓글 상위 </a:t>
            </a:r>
            <a:r>
              <a:rPr lang="en-US" altLang="ko-KR" strike="noStrike" dirty="0"/>
              <a:t>5</a:t>
            </a:r>
            <a:r>
              <a:rPr lang="ko-KR" altLang="en-US" strike="noStrike" dirty="0"/>
              <a:t>개</a:t>
            </a:r>
            <a:endParaRPr lang="en-US" altLang="ko-KR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571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그리고 빈도수 높은 키워드 상위 </a:t>
            </a:r>
            <a:r>
              <a:rPr lang="en-US" altLang="ko-KR" strike="noStrike" dirty="0"/>
              <a:t>10</a:t>
            </a:r>
            <a:r>
              <a:rPr lang="ko-KR" altLang="en-US" strike="noStrike" dirty="0"/>
              <a:t>개를 </a:t>
            </a:r>
            <a:r>
              <a:rPr lang="ko-KR" altLang="en-US" strike="noStrike" dirty="0" err="1"/>
              <a:t>워드클라우드</a:t>
            </a:r>
            <a:r>
              <a:rPr lang="ko-KR" altLang="en-US" strike="noStrike" dirty="0"/>
              <a:t> 형식으로 보여주게 됩니다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0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ko-KR" altLang="en-US" dirty="0"/>
              <a:t>이어서 수행결과를 말씀드리겠습니다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0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99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구현 후 아쉬웠던 점은 댓글 </a:t>
            </a:r>
            <a:r>
              <a:rPr lang="ko-KR" altLang="en-US" strike="noStrike" dirty="0" err="1"/>
              <a:t>분석시간이</a:t>
            </a:r>
            <a:r>
              <a:rPr lang="ko-KR" altLang="en-US" strike="noStrike" dirty="0"/>
              <a:t> </a:t>
            </a:r>
            <a:r>
              <a:rPr lang="ko-KR" altLang="en-US" strike="noStrike" dirty="0" err="1"/>
              <a:t>오래걸린다는</a:t>
            </a:r>
            <a:r>
              <a:rPr lang="ko-KR" altLang="en-US" strike="noStrike" dirty="0"/>
              <a:t> 점입니다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en-US" altLang="ko-KR" strike="noStrike" dirty="0"/>
              <a:t>1000</a:t>
            </a:r>
            <a:r>
              <a:rPr lang="ko-KR" altLang="en-US" strike="noStrike" dirty="0"/>
              <a:t>개 이상에서는 </a:t>
            </a:r>
            <a:r>
              <a:rPr lang="en-US" altLang="ko-KR" strike="noStrike" dirty="0"/>
              <a:t>1</a:t>
            </a:r>
            <a:r>
              <a:rPr lang="ko-KR" altLang="en-US" strike="noStrike" dirty="0"/>
              <a:t>분 이상의 시간이 소요되고</a:t>
            </a:r>
            <a:r>
              <a:rPr lang="en-US" altLang="ko-KR" strike="noStrike" dirty="0"/>
              <a:t>,</a:t>
            </a:r>
            <a:r>
              <a:rPr lang="ko-KR" altLang="en-US" strike="noStrike" dirty="0"/>
              <a:t> 만개 이상에서는 </a:t>
            </a:r>
            <a:r>
              <a:rPr lang="en-US" altLang="ko-KR" strike="noStrike" dirty="0"/>
              <a:t>5</a:t>
            </a:r>
            <a:r>
              <a:rPr lang="ko-KR" altLang="en-US" strike="noStrike" dirty="0"/>
              <a:t>분 이상의 시간이 소요됩니다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그리고 키워드 분석이 미흡한 점입니다</a:t>
            </a:r>
            <a:r>
              <a:rPr lang="en-US" altLang="ko-KR" strike="noStrike" dirty="0"/>
              <a:t>.</a:t>
            </a:r>
            <a:r>
              <a:rPr lang="ko-KR" altLang="en-US" strike="noStrike" dirty="0"/>
              <a:t> 고유명사를 잘 구분하지 못하기 때문입니다</a:t>
            </a:r>
            <a:r>
              <a:rPr lang="en-US" altLang="ko-KR" strike="noStrike" dirty="0"/>
              <a:t>.</a:t>
            </a:r>
          </a:p>
          <a:p>
            <a:r>
              <a:rPr lang="ko-KR" altLang="en-US" strike="noStrike" dirty="0"/>
              <a:t>예를 들어 </a:t>
            </a:r>
            <a:r>
              <a:rPr lang="ko-KR" altLang="en-US" strike="noStrike" dirty="0" err="1"/>
              <a:t>네이마르를</a:t>
            </a:r>
            <a:r>
              <a:rPr lang="ko-KR" altLang="en-US" strike="noStrike" dirty="0"/>
              <a:t> </a:t>
            </a:r>
            <a:r>
              <a:rPr lang="ko-KR" altLang="en-US" strike="noStrike" dirty="0" err="1"/>
              <a:t>네이와</a:t>
            </a:r>
            <a:r>
              <a:rPr lang="ko-KR" altLang="en-US" strike="noStrike" dirty="0"/>
              <a:t> </a:t>
            </a:r>
            <a:r>
              <a:rPr lang="ko-KR" altLang="en-US" strike="noStrike" dirty="0" err="1"/>
              <a:t>마르로</a:t>
            </a:r>
            <a:r>
              <a:rPr lang="ko-KR" altLang="en-US" strike="noStrike" dirty="0"/>
              <a:t> 구분하여 판단하게 됩니다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08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저희 팀의 향후 계획은 </a:t>
            </a:r>
            <a:endParaRPr lang="en-US" altLang="ko-KR" strike="noStrike" dirty="0"/>
          </a:p>
          <a:p>
            <a:endParaRPr lang="en-US" altLang="ko-KR" strike="noStrike" dirty="0"/>
          </a:p>
          <a:p>
            <a:r>
              <a:rPr lang="ko-KR" altLang="en-US" strike="noStrike" dirty="0"/>
              <a:t>유튜브 </a:t>
            </a:r>
            <a:r>
              <a:rPr lang="ko-KR" altLang="en-US" strike="noStrike" dirty="0" err="1"/>
              <a:t>크리에이터를</a:t>
            </a:r>
            <a:r>
              <a:rPr lang="ko-KR" altLang="en-US" strike="noStrike" dirty="0"/>
              <a:t> 위한 시각화 항목을 추가하기 위해 직접 </a:t>
            </a:r>
            <a:r>
              <a:rPr lang="ko-KR" altLang="en-US" strike="noStrike" dirty="0" err="1"/>
              <a:t>크리에이터에게</a:t>
            </a:r>
            <a:r>
              <a:rPr lang="ko-KR" altLang="en-US" strike="noStrike" dirty="0"/>
              <a:t> 연락하여 </a:t>
            </a:r>
            <a:r>
              <a:rPr lang="ko-KR" altLang="en-US" strike="noStrike" dirty="0" err="1"/>
              <a:t>필요할만한</a:t>
            </a:r>
            <a:r>
              <a:rPr lang="ko-KR" altLang="en-US" strike="noStrike" dirty="0"/>
              <a:t> 항목을 적극적으로 찾을 계획입니다</a:t>
            </a:r>
            <a:r>
              <a:rPr lang="en-US" altLang="ko-KR" strike="noStrike" dirty="0"/>
              <a:t>.</a:t>
            </a:r>
          </a:p>
          <a:p>
            <a:r>
              <a:rPr lang="ko-KR" altLang="en-US" strike="noStrike" dirty="0"/>
              <a:t>아쉬운 점에서 </a:t>
            </a:r>
            <a:r>
              <a:rPr lang="ko-KR" altLang="en-US" strike="noStrike" dirty="0" err="1"/>
              <a:t>설명드렸던</a:t>
            </a:r>
            <a:r>
              <a:rPr lang="ko-KR" altLang="en-US" strike="noStrike" dirty="0"/>
              <a:t> 키워드의 정확도를 향상시키고 완성도 있는 서비스를 위한 각종 예외처리를 할 것입니다</a:t>
            </a:r>
            <a:r>
              <a:rPr lang="en-US" altLang="ko-KR" strike="noStrike" dirty="0"/>
              <a:t>.</a:t>
            </a:r>
          </a:p>
          <a:p>
            <a:r>
              <a:rPr lang="ko-KR" altLang="en-US" strike="noStrike" dirty="0"/>
              <a:t>학과에서 지원받은 서버에 </a:t>
            </a:r>
            <a:r>
              <a:rPr lang="ko-KR" altLang="en-US" strike="noStrike" dirty="0" err="1"/>
              <a:t>도커를</a:t>
            </a:r>
            <a:r>
              <a:rPr lang="ko-KR" altLang="en-US" strike="noStrike" dirty="0"/>
              <a:t> 이용하여 실제 배포를 하는 것입니다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15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들어주셔서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7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대본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발표순서는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개요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기능과 구성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200" b="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수행결과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그리고 질의응답순으로 진행하겠습니다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en-US" altLang="ko-KR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7</a:t>
            </a:r>
            <a:r>
              <a:rPr lang="ko-KR" altLang="en-US" sz="1200" b="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초</a:t>
            </a:r>
            <a:endParaRPr lang="en-US" altLang="ko-KR" sz="1200" b="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9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개요에서는 주제 선정이유를 간략하게 설명하고 저희 팀의 목표에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1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유튜브 </a:t>
            </a:r>
            <a:r>
              <a:rPr lang="ko-KR" altLang="en-US" strike="noStrike" dirty="0" err="1"/>
              <a:t>크리에이터가</a:t>
            </a:r>
            <a:r>
              <a:rPr lang="ko-KR" altLang="en-US" strike="noStrike" dirty="0"/>
              <a:t> 구독자와 조회수를 위해 더 좋은 영상을 만들고 싶어할 것입니다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댓글은 영상에 대한 분위기와 피드백 등을 확인할 수 있는 좋은 자료라고 생각합니다</a:t>
            </a:r>
            <a:r>
              <a:rPr lang="en-US" altLang="ko-KR" strike="noStrike" dirty="0"/>
              <a:t>.</a:t>
            </a:r>
          </a:p>
          <a:p>
            <a:r>
              <a:rPr lang="ko-KR" altLang="en-US" strike="noStrike" dirty="0"/>
              <a:t>댓글을 통해서 성공한 사례도 있습니다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하지만 댓글 수가 많아짐에 따라 댓글을 일일이 확인하기에는 시간이 부족할 것입니다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그렇기 때문에 저희 팀에서는 댓글을 분석해서 영상의 분위기와 </a:t>
            </a:r>
            <a:r>
              <a:rPr lang="ko-KR" altLang="en-US" strike="noStrike" dirty="0" err="1"/>
              <a:t>크리에이터를</a:t>
            </a:r>
            <a:r>
              <a:rPr lang="ko-KR" altLang="en-US" strike="noStrike" dirty="0"/>
              <a:t> 위한 댓글 시각화 자료를 만드는 것입니다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9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strike="noStrike" dirty="0"/>
              <a:t>중간발표 이후에서 저희 팀은 각자 맡은 파트를 합치는 것을 목표로 했습니다</a:t>
            </a:r>
            <a:r>
              <a:rPr lang="en-US" altLang="ko-KR" sz="1400" strike="noStrike" dirty="0"/>
              <a:t>.</a:t>
            </a:r>
          </a:p>
          <a:p>
            <a:endParaRPr lang="en-US" altLang="ko-KR" sz="1400" strike="noStrike" dirty="0"/>
          </a:p>
          <a:p>
            <a:r>
              <a:rPr lang="ko-KR" altLang="en-US" sz="1400" strike="noStrike" dirty="0" err="1"/>
              <a:t>코랩에서</a:t>
            </a:r>
            <a:r>
              <a:rPr lang="ko-KR" altLang="en-US" sz="1400" strike="noStrike" dirty="0"/>
              <a:t> 구동한 </a:t>
            </a:r>
            <a:r>
              <a:rPr lang="ko-KR" altLang="en-US" sz="1400" strike="noStrike" dirty="0" err="1"/>
              <a:t>파이선</a:t>
            </a:r>
            <a:r>
              <a:rPr lang="ko-KR" altLang="en-US" sz="1400" strike="noStrike" dirty="0"/>
              <a:t> 코드를 장고 프레임워크로 옮기려니 각종 에러가 발생하여 해결하는데 오랜 시간이 걸렸지만 </a:t>
            </a:r>
            <a:endParaRPr lang="en-US" altLang="ko-KR" sz="1400" strike="noStrike" dirty="0"/>
          </a:p>
          <a:p>
            <a:endParaRPr lang="en-US" altLang="ko-KR" sz="1400" strike="noStrike" dirty="0"/>
          </a:p>
          <a:p>
            <a:r>
              <a:rPr lang="ko-KR" altLang="en-US" sz="1400" strike="noStrike" dirty="0"/>
              <a:t>저희가 </a:t>
            </a:r>
            <a:r>
              <a:rPr lang="ko-KR" altLang="en-US" sz="1400" strike="noStrike" dirty="0" err="1"/>
              <a:t>목표로한</a:t>
            </a:r>
            <a:r>
              <a:rPr lang="ko-KR" altLang="en-US" sz="1400" strike="noStrike" dirty="0"/>
              <a:t> </a:t>
            </a:r>
            <a:r>
              <a:rPr lang="en-US" altLang="ko-KR" sz="1400" strike="noStrike" dirty="0"/>
              <a:t>6</a:t>
            </a:r>
            <a:r>
              <a:rPr lang="ko-KR" altLang="en-US" sz="1400" strike="noStrike" dirty="0"/>
              <a:t>월내에 웹에 서비스할 수 있게 되었습니다</a:t>
            </a:r>
            <a:r>
              <a:rPr lang="en-US" altLang="ko-KR" sz="1400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0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기능과 구성입니다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크게 감성 분석과 웹 애플리케이션으로 나눠서 설명하겠습니다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1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먼저 저희 프로젝트의 순서도입니다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웹에서 유튜브 </a:t>
            </a:r>
            <a:r>
              <a:rPr lang="en-US" altLang="ko-KR" strike="noStrike" dirty="0"/>
              <a:t>URL</a:t>
            </a:r>
            <a:r>
              <a:rPr lang="ko-KR" altLang="en-US" strike="noStrike" dirty="0"/>
              <a:t>을 입력하면</a:t>
            </a:r>
            <a:r>
              <a:rPr lang="en-US" altLang="ko-KR" strike="noStrike" dirty="0"/>
              <a:t>,</a:t>
            </a:r>
            <a:r>
              <a:rPr lang="ko-KR" altLang="en-US" strike="noStrike" dirty="0"/>
              <a:t> 해당 영상의 댓글을 유튜브 </a:t>
            </a:r>
            <a:r>
              <a:rPr lang="en-US" altLang="ko-KR" strike="noStrike" dirty="0"/>
              <a:t>API</a:t>
            </a:r>
            <a:r>
              <a:rPr lang="ko-KR" altLang="en-US" strike="noStrike" dirty="0" err="1"/>
              <a:t>를</a:t>
            </a:r>
            <a:r>
              <a:rPr lang="ko-KR" altLang="en-US" strike="noStrike" dirty="0"/>
              <a:t> 이용해서 가져오게 됩니다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그리고 서버에서 댓글을 감성 분석하고 완료 후에 결과를 </a:t>
            </a:r>
            <a:r>
              <a:rPr lang="en-US" altLang="ko-KR" strike="noStrike" dirty="0"/>
              <a:t>DB</a:t>
            </a:r>
            <a:r>
              <a:rPr lang="ko-KR" altLang="en-US" strike="noStrike" dirty="0"/>
              <a:t>에 저장합니다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저장된 </a:t>
            </a:r>
            <a:r>
              <a:rPr lang="en-US" altLang="ko-KR" strike="noStrike" dirty="0"/>
              <a:t>DB</a:t>
            </a:r>
            <a:r>
              <a:rPr lang="ko-KR" altLang="en-US" strike="noStrike" dirty="0"/>
              <a:t>에서 데이터를 가져와 </a:t>
            </a:r>
            <a:r>
              <a:rPr lang="ko-KR" altLang="en-US" strike="noStrike" dirty="0" err="1"/>
              <a:t>웹페이지에</a:t>
            </a:r>
            <a:r>
              <a:rPr lang="ko-KR" altLang="en-US" strike="noStrike" dirty="0"/>
              <a:t> 시각화를 해줍니다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서버에서 처리된 데이터를 바로 </a:t>
            </a:r>
            <a:r>
              <a:rPr lang="ko-KR" altLang="en-US" strike="noStrike" dirty="0" err="1"/>
              <a:t>웹페이지에</a:t>
            </a:r>
            <a:r>
              <a:rPr lang="ko-KR" altLang="en-US" strike="noStrike" dirty="0"/>
              <a:t> 시각화할 수 있지만 데이터베이스를 써보고 공부하고 싶어 사용하게 되었습니다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0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/>
              <a:t>저희 팀의 감성 분석 모델은 </a:t>
            </a:r>
            <a:endParaRPr lang="en-US" altLang="ko-KR" strike="noStrike" dirty="0"/>
          </a:p>
          <a:p>
            <a:endParaRPr lang="en-US" altLang="ko-KR" strike="noStrike" dirty="0"/>
          </a:p>
          <a:p>
            <a:r>
              <a:rPr lang="ko-KR" altLang="en-US" strike="noStrike" dirty="0"/>
              <a:t>학습 데이터로 네이버 영화리뷰 </a:t>
            </a:r>
            <a:r>
              <a:rPr lang="en-US" altLang="ko-KR" strike="noStrike" dirty="0"/>
              <a:t>15</a:t>
            </a:r>
            <a:r>
              <a:rPr lang="ko-KR" altLang="en-US" strike="noStrike" dirty="0"/>
              <a:t>만개를 사용했습니다</a:t>
            </a:r>
            <a:r>
              <a:rPr lang="en-US" altLang="ko-KR" strike="noStrike" dirty="0"/>
              <a:t>.</a:t>
            </a:r>
          </a:p>
          <a:p>
            <a:r>
              <a:rPr lang="ko-KR" altLang="en-US" strike="noStrike" dirty="0"/>
              <a:t>영화와 유튜브가 영상이라는 점과 영상을 보고 댓글을 남긴 점에서 저희가 필요한 데이터라고 생각했기 때문입니다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학습 및 테스트 환경은 구글 </a:t>
            </a:r>
            <a:r>
              <a:rPr lang="ko-KR" altLang="en-US" strike="noStrike" dirty="0" err="1"/>
              <a:t>코랩에서</a:t>
            </a:r>
            <a:r>
              <a:rPr lang="ko-KR" altLang="en-US" strike="noStrike" dirty="0"/>
              <a:t> 진행했습니다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유튜브 댓글을 분석하는데 네이버 영화리뷰 데이터를 사용한 이유는 </a:t>
            </a:r>
            <a:endParaRPr lang="en-US" altLang="ko-KR" strike="noStrike" dirty="0"/>
          </a:p>
          <a:p>
            <a:r>
              <a:rPr lang="ko-KR" altLang="en-US" strike="noStrike" dirty="0"/>
              <a:t>유튜브 영상의 댓글을 수집하여 </a:t>
            </a:r>
            <a:r>
              <a:rPr lang="ko-KR" altLang="en-US" strike="noStrike" dirty="0" err="1"/>
              <a:t>라벨링하는</a:t>
            </a:r>
            <a:r>
              <a:rPr lang="ko-KR" altLang="en-US" strike="noStrike" dirty="0"/>
              <a:t> 데 시간이 </a:t>
            </a:r>
            <a:r>
              <a:rPr lang="ko-KR" altLang="en-US" strike="noStrike" dirty="0" err="1"/>
              <a:t>오래걸린다는</a:t>
            </a:r>
            <a:r>
              <a:rPr lang="ko-KR" altLang="en-US" strike="noStrike" dirty="0"/>
              <a:t> 점과</a:t>
            </a:r>
            <a:endParaRPr lang="en-US" altLang="ko-KR" strike="noStrike" dirty="0"/>
          </a:p>
          <a:p>
            <a:r>
              <a:rPr lang="ko-KR" altLang="en-US" strike="noStrike" dirty="0"/>
              <a:t>영상을 보고 댓글을 남긴다는 공통점에서 좋은 성능을 보일 것이라고 판단했기 때문입니다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모델 테스트 결과 </a:t>
            </a:r>
            <a:r>
              <a:rPr lang="en-US" altLang="ko-KR" strike="noStrike" dirty="0"/>
              <a:t>85%</a:t>
            </a:r>
            <a:r>
              <a:rPr lang="ko-KR" altLang="en-US" strike="noStrike" dirty="0"/>
              <a:t>이상의 준수한 성능을 보이고 있습니다</a:t>
            </a:r>
            <a:r>
              <a:rPr lang="en-US" altLang="ko-KR" strike="noStrike" dirty="0"/>
              <a:t>.</a:t>
            </a:r>
          </a:p>
          <a:p>
            <a:pPr marL="228600" indent="-228600">
              <a:buAutoNum type="arabicPeriod"/>
            </a:pPr>
            <a:endParaRPr lang="en-US" altLang="ko-KR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4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trike="noStrike" dirty="0" err="1"/>
              <a:t>코랩에서</a:t>
            </a:r>
            <a:r>
              <a:rPr lang="ko-KR" altLang="en-US" strike="noStrike" dirty="0"/>
              <a:t> 임의의 문장을 테스트한 결과입니다</a:t>
            </a:r>
            <a:r>
              <a:rPr lang="en-US" altLang="ko-KR" strike="noStrike" dirty="0"/>
              <a:t>.</a:t>
            </a:r>
          </a:p>
          <a:p>
            <a:endParaRPr lang="en-US" altLang="ko-KR" strike="noStrike" dirty="0"/>
          </a:p>
          <a:p>
            <a:r>
              <a:rPr lang="ko-KR" altLang="en-US" strike="noStrike" dirty="0"/>
              <a:t>기본적인 문장을 잘 판단하는 것을 확인할 수 있었습니다</a:t>
            </a:r>
            <a:r>
              <a:rPr lang="en-US" altLang="ko-KR" strike="noStrike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34350-297C-4ACE-810E-44EA6DB53F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6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4677B-52FD-4408-8361-B6CAC1FAB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4D65B6-8A9A-47E8-8CA3-168F9C56C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077F3-1A54-4A76-BEE9-11F9AB0E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BC79D-ED7C-4B1F-AF6C-FABD5316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349AF-3717-4734-93DD-DBD44955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4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5BC8D-C1A1-4531-9121-1F926421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8C4719-C2BB-496A-A6F4-D5A0B92E3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5DE13-962E-4E8D-96E3-71361213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9CA27-3E1D-418F-9E97-BFD23065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D6184-3C09-446A-864C-740982A3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51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32B456-10C5-4EDC-A348-0E9FF9050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C7309B-E42C-41A0-91C4-113F2745E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4AF1C-0413-4195-BCF0-FC010103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DB4FE-6C84-4B95-9A6B-21F4C047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F4E5-2CC4-4228-9489-9FBC2681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EF8AF-347D-45F4-8E8F-CD93F520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F82-E770-4E4F-B568-2C84256AD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4421B-7AE0-4A03-8FC3-AE2CAEB7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CD237-192C-4E14-A46D-431BDAE5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64D575-029D-4EC8-88A5-766660FD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5ACED-1D96-411A-AD68-DE0EE442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E3AA6-AE04-4555-911F-94E01F1E4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BB591-EA40-45C7-86D3-85EA8C8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855AA-BADE-4F40-AF44-5226CEA3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EE229-AC36-40B8-AB10-6D8CCA3D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051A5-17BB-4428-9F72-DCD449E9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3F458-7DF9-4A95-AE29-D97292B14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9FDF8-2DBE-4917-80FE-3F7DF0E6C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A6DD9-4820-4C65-A810-0EFC8681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E48C9-15C5-4AA0-873B-3E3FA8FB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E46AE5-B6C0-4239-AAC2-84FFF57E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6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480F2-ABDF-4A2C-9B25-7F13C9FF7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479EA-A8D5-4F85-9E36-5F5C44BF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0FE-9CC6-48CA-9754-781B8F881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5A15F7-3299-4606-8F8C-F4288A3ED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A4F61-D93B-4A4E-9D31-CD4C6488E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4EC56-F066-4CB7-98FA-1A31A2B5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2FF760-7D12-4EC4-B7C9-E53F096D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875B47-3FBA-4AFD-861E-CDEF2162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37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2547E-BC2D-464D-AC05-46B88813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50F2E2-1DC9-47DD-B385-B1A70430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B08225-0D6C-406A-A6D8-C51BE718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9F1FE-2484-45AC-9E37-2F6D87BD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6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AED90E-41BE-4ADC-BAF6-BFB7B1B7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4489D2-3B66-4DEA-85C5-B504FAC6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EB0CE-72C6-4537-A6EA-2A66C8E4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6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2477C-9309-4144-94AC-3518D7A8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B86CF-7289-4039-B14C-51FFF63B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6702D5-8417-4281-A31D-4754F6C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3F52C-2BEB-4B77-9E1A-C600D6B2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21D4E1-528D-45A2-A484-34DD3D5A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88AFDE-7007-42F5-B646-55D01A6A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9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AC89A-0DF2-4A54-9FC8-309F025F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D96D68-CAAE-48BE-9CD6-E10B536C3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8F014B-EAC5-4E9E-9951-770CD39F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150E6E-8FE0-49EC-B2A1-6BF150F8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DE5D0-DAFE-49B2-9C08-E80D06F3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67BC2-25D5-44B2-9CDC-9F1D68C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3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218C4F-2C01-4A5A-8016-985EB466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65676-B6B1-4CAF-9C09-6FBFE1FDF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5AAC7-BC71-49E6-BF6D-79790ED83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76FC0-6E1A-414C-B38D-EF54F5ED49A1}" type="datetimeFigureOut">
              <a:rPr lang="ko-KR" altLang="en-US" smtClean="0"/>
              <a:t>2022. 6. 7.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55682-2E9D-489F-8810-3CDF5E2B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87180C-41F6-4A0B-96CC-DC43736F0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18287-809B-4CED-913C-BA38A2A51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8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9B56819C-6EFA-4839-ADBA-702F3983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691076"/>
              </p:ext>
            </p:extLst>
          </p:nvPr>
        </p:nvGraphicFramePr>
        <p:xfrm>
          <a:off x="1122381" y="2240280"/>
          <a:ext cx="994723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7238">
                  <a:extLst>
                    <a:ext uri="{9D8B030D-6E8A-4147-A177-3AD203B41FA5}">
                      <a16:colId xmlns:a16="http://schemas.microsoft.com/office/drawing/2014/main" val="3668157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kern="0" spc="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유튜브 </a:t>
                      </a:r>
                      <a:r>
                        <a:rPr lang="ko-KR" altLang="en-US" sz="3200" b="0" kern="0" spc="0" dirty="0" err="1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크리에이터를</a:t>
                      </a:r>
                      <a:r>
                        <a:rPr lang="ko-KR" altLang="en-US" sz="3200" b="0" kern="0" spc="0" dirty="0">
                          <a:solidFill>
                            <a:srgbClr val="000000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 위한 유튜브 댓글 키워드 분석 서비스</a:t>
                      </a:r>
                      <a:endParaRPr lang="en-US" altLang="ko-KR" sz="3200" b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355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4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8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캡스톤</a:t>
                      </a:r>
                      <a:r>
                        <a:rPr lang="ko-KR" altLang="en-US" sz="2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디자인 </a:t>
                      </a:r>
                      <a:r>
                        <a:rPr lang="en-US" altLang="ko-KR" sz="2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I </a:t>
                      </a:r>
                      <a:r>
                        <a:rPr lang="ko-KR" altLang="en-US" sz="2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최종 발표</a:t>
                      </a:r>
                      <a:endParaRPr lang="en-US" altLang="ko-KR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240898"/>
                  </a:ext>
                </a:extLst>
              </a:tr>
            </a:tbl>
          </a:graphicData>
        </a:graphic>
      </p:graphicFrame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4A18919-AE5A-43D9-BC5D-B8F23CC5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112313"/>
              </p:ext>
            </p:extLst>
          </p:nvPr>
        </p:nvGraphicFramePr>
        <p:xfrm>
          <a:off x="8873997" y="4212057"/>
          <a:ext cx="3828959" cy="2501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3611">
                  <a:extLst>
                    <a:ext uri="{9D8B030D-6E8A-4147-A177-3AD203B41FA5}">
                      <a16:colId xmlns:a16="http://schemas.microsoft.com/office/drawing/2014/main" val="453430279"/>
                    </a:ext>
                  </a:extLst>
                </a:gridCol>
                <a:gridCol w="2575348">
                  <a:extLst>
                    <a:ext uri="{9D8B030D-6E8A-4147-A177-3AD203B41FA5}">
                      <a16:colId xmlns:a16="http://schemas.microsoft.com/office/drawing/2014/main" val="648149290"/>
                    </a:ext>
                  </a:extLst>
                </a:gridCol>
              </a:tblGrid>
              <a:tr h="398444">
                <a:tc>
                  <a:txBody>
                    <a:bodyPr/>
                    <a:lstStyle/>
                    <a:p>
                      <a:pPr algn="r" latinLnBrk="1"/>
                      <a:endParaRPr lang="ko-KR" altLang="en-US" sz="1800" b="1" strike="sngStrike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strike="sngStrike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48635"/>
                  </a:ext>
                </a:extLst>
              </a:tr>
              <a:tr h="39844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팀 장</a:t>
                      </a:r>
                      <a:r>
                        <a:rPr lang="en-US" altLang="ko-KR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</a:t>
                      </a:r>
                      <a:endParaRPr lang="ko-KR" altLang="en-US" sz="2000" b="1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strike="noStrike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 형 석     </a:t>
                      </a:r>
                      <a:r>
                        <a:rPr lang="en-US" altLang="ko-KR" sz="2000" strike="noStrike" kern="1200" dirty="0">
                          <a:solidFill>
                            <a:schemeClr val="dk1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20171625</a:t>
                      </a:r>
                      <a:endParaRPr lang="en-US" altLang="ko-KR" sz="2000" kern="1200" dirty="0">
                        <a:solidFill>
                          <a:schemeClr val="dk1"/>
                        </a:solidFill>
                        <a:effectLst/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68025"/>
                  </a:ext>
                </a:extLst>
              </a:tr>
              <a:tr h="398444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팀 원</a:t>
                      </a:r>
                      <a:r>
                        <a:rPr lang="en-US" altLang="ko-KR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</a:t>
                      </a:r>
                      <a:endParaRPr lang="ko-KR" altLang="en-US" sz="2000" b="1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정 병 훈     </a:t>
                      </a:r>
                      <a:r>
                        <a:rPr lang="en-US" altLang="ko-KR" sz="2000" kern="1200" dirty="0">
                          <a:solidFill>
                            <a:schemeClr val="dk1"/>
                          </a:solidFill>
                          <a:effectLst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20171596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620969"/>
                  </a:ext>
                </a:extLst>
              </a:tr>
              <a:tr h="39844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팀 원</a:t>
                      </a:r>
                      <a:r>
                        <a:rPr lang="en-US" altLang="ko-KR" sz="2000" b="1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:</a:t>
                      </a:r>
                      <a:endParaRPr lang="ko-KR" altLang="en-US" sz="2000" b="1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전 서 연     </a:t>
                      </a:r>
                      <a:r>
                        <a:rPr lang="en-US" altLang="ko-KR" sz="20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20191266</a:t>
                      </a:r>
                      <a:endParaRPr lang="ko-KR" altLang="en-US" sz="200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926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77DA87-834D-EA48-9DEC-4B89FD71247E}"/>
              </a:ext>
            </a:extLst>
          </p:cNvPr>
          <p:cNvSpPr txBox="1"/>
          <p:nvPr/>
        </p:nvSpPr>
        <p:spPr>
          <a:xfrm>
            <a:off x="9240252" y="4163931"/>
            <a:ext cx="28394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ea typeface="Noto Sans CJK KR Regular" panose="020B0500000000000000" pitchFamily="34" charset="-127"/>
              </a:rPr>
              <a:t>지도교수</a:t>
            </a:r>
            <a:r>
              <a:rPr lang="en-US" altLang="ko-KR" sz="2000" b="1" dirty="0">
                <a:ea typeface="Noto Sans CJK KR Regular" panose="020B0500000000000000" pitchFamily="34" charset="-127"/>
              </a:rPr>
              <a:t>:</a:t>
            </a:r>
            <a:r>
              <a:rPr lang="ko-KR" altLang="en-US" sz="2000" b="1" dirty="0">
                <a:ea typeface="Noto Sans CJK KR Regular" panose="020B0500000000000000" pitchFamily="34" charset="-127"/>
              </a:rPr>
              <a:t> </a:t>
            </a:r>
            <a:r>
              <a:rPr lang="ko-KR" altLang="en-US" sz="20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 차 종</a:t>
            </a:r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982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309317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11404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웹 애플리케이션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56E522-3C8D-4A2C-B90C-2A5C5B740F08}"/>
              </a:ext>
            </a:extLst>
          </p:cNvPr>
          <p:cNvSpPr txBox="1"/>
          <p:nvPr/>
        </p:nvSpPr>
        <p:spPr>
          <a:xfrm>
            <a:off x="4362088" y="1113771"/>
            <a:ext cx="3467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Youtube</a:t>
            </a:r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API</a:t>
            </a:r>
            <a:endParaRPr lang="ko-KR" altLang="en-US" sz="3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87F6C-DC5C-6641-B701-BB97605D183B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11063C-036D-BE47-B415-670AA95C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6790"/>
            <a:ext cx="6665934" cy="3361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9D0EAE-FBF0-AD42-810E-B2633DE7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33" y="2529956"/>
            <a:ext cx="6434067" cy="3245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3FF2910-77B6-6345-AE76-1A36957541CB}"/>
              </a:ext>
            </a:extLst>
          </p:cNvPr>
          <p:cNvCxnSpPr>
            <a:cxnSpLocks/>
          </p:cNvCxnSpPr>
          <p:nvPr/>
        </p:nvCxnSpPr>
        <p:spPr>
          <a:xfrm>
            <a:off x="1810712" y="3952589"/>
            <a:ext cx="25513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E1727CA-1877-FE4E-81BC-DB825D918864}"/>
              </a:ext>
            </a:extLst>
          </p:cNvPr>
          <p:cNvCxnSpPr>
            <a:cxnSpLocks/>
          </p:cNvCxnSpPr>
          <p:nvPr/>
        </p:nvCxnSpPr>
        <p:spPr>
          <a:xfrm>
            <a:off x="6008956" y="3728762"/>
            <a:ext cx="418279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01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93791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웹 애플리케이션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7A5437-0081-6A49-8EE1-9225D766BDAD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201A1-7926-9718-D309-11DE8D9D504B}"/>
              </a:ext>
            </a:extLst>
          </p:cNvPr>
          <p:cNvSpPr txBox="1"/>
          <p:nvPr/>
        </p:nvSpPr>
        <p:spPr>
          <a:xfrm>
            <a:off x="838200" y="970366"/>
            <a:ext cx="41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ko-KR" altLang="en-US" dirty="0"/>
              <a:t> 사용하여 </a:t>
            </a:r>
            <a:r>
              <a:rPr lang="ko-KR" altLang="en-US" dirty="0" err="1"/>
              <a:t>웹페이지</a:t>
            </a:r>
            <a:r>
              <a:rPr lang="ko-KR" altLang="en-US" dirty="0"/>
              <a:t>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F9131F-E653-BA8F-4DB5-D58CC6DEC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2" r="1316"/>
          <a:stretch/>
        </p:blipFill>
        <p:spPr>
          <a:xfrm>
            <a:off x="1836765" y="1638575"/>
            <a:ext cx="8518467" cy="42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5FAA90-731E-6013-5049-A6E3E7D1A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242" r="194"/>
          <a:stretch/>
        </p:blipFill>
        <p:spPr>
          <a:xfrm>
            <a:off x="1019174" y="1234323"/>
            <a:ext cx="10153650" cy="5007798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61316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웹 애플리케이션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7A5437-0081-6A49-8EE1-9225D766BDAD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946E3-4EEC-6D48-9F38-A72A1961D35C}"/>
              </a:ext>
            </a:extLst>
          </p:cNvPr>
          <p:cNvSpPr txBox="1"/>
          <p:nvPr/>
        </p:nvSpPr>
        <p:spPr>
          <a:xfrm>
            <a:off x="838200" y="941790"/>
            <a:ext cx="41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Html, </a:t>
            </a:r>
            <a:r>
              <a:rPr lang="en-US" altLang="ko-KR" dirty="0" err="1"/>
              <a:t>js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ko-KR" altLang="en-US" dirty="0"/>
              <a:t> 사용하여 </a:t>
            </a:r>
            <a:r>
              <a:rPr lang="ko-KR" altLang="en-US" dirty="0" err="1"/>
              <a:t>웹페이지</a:t>
            </a:r>
            <a:r>
              <a:rPr lang="ko-KR" altLang="en-US" dirty="0"/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267921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39783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웹 애플리케이션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7A5437-0081-6A49-8EE1-9225D766BDAD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9F9D6-55B5-65AE-A954-FD9E405F2593}"/>
              </a:ext>
            </a:extLst>
          </p:cNvPr>
          <p:cNvSpPr txBox="1"/>
          <p:nvPr/>
        </p:nvSpPr>
        <p:spPr>
          <a:xfrm>
            <a:off x="838200" y="970366"/>
            <a:ext cx="41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추출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ABDC74-B6BB-08E4-4561-4C32AECA6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84" y="2210003"/>
            <a:ext cx="4797491" cy="308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6605D5-DA3F-EDD3-52E6-EC8D67BB9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0" t="8427" r="27663" b="44481"/>
          <a:stretch/>
        </p:blipFill>
        <p:spPr>
          <a:xfrm>
            <a:off x="172363" y="2142911"/>
            <a:ext cx="6611109" cy="3215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29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AC0281-CCB0-42E2-9C6E-86C4CDF3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30619"/>
              </p:ext>
            </p:extLst>
          </p:nvPr>
        </p:nvGraphicFramePr>
        <p:xfrm>
          <a:off x="2967965" y="2057400"/>
          <a:ext cx="625606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6068">
                  <a:extLst>
                    <a:ext uri="{9D8B030D-6E8A-4147-A177-3AD203B41FA5}">
                      <a16:colId xmlns:a16="http://schemas.microsoft.com/office/drawing/2014/main" val="3668157150"/>
                    </a:ext>
                  </a:extLst>
                </a:gridCol>
              </a:tblGrid>
              <a:tr h="1200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  <a:p>
                      <a:pPr algn="ctr" latinLnBrk="1"/>
                      <a:r>
                        <a:rPr lang="ko-KR" altLang="en-US" sz="6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수행결과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3554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63E7168-7D36-6B48-ACCF-DAE3F213657F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82890F2-1021-5548-BBF4-BFC3B76C2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94744"/>
              </p:ext>
            </p:extLst>
          </p:nvPr>
        </p:nvGraphicFramePr>
        <p:xfrm>
          <a:off x="2380320" y="4027266"/>
          <a:ext cx="7431357" cy="546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6024">
                  <a:extLst>
                    <a:ext uri="{9D8B030D-6E8A-4147-A177-3AD203B41FA5}">
                      <a16:colId xmlns:a16="http://schemas.microsoft.com/office/drawing/2014/main" val="755307373"/>
                    </a:ext>
                  </a:extLst>
                </a:gridCol>
                <a:gridCol w="3725333">
                  <a:extLst>
                    <a:ext uri="{9D8B030D-6E8A-4147-A177-3AD203B41FA5}">
                      <a16:colId xmlns:a16="http://schemas.microsoft.com/office/drawing/2014/main" val="3120429582"/>
                    </a:ext>
                  </a:extLst>
                </a:gridCol>
              </a:tblGrid>
              <a:tr h="546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데모</a:t>
                      </a:r>
                      <a:endParaRPr lang="ko-KR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향후계획</a:t>
                      </a:r>
                      <a:endParaRPr lang="ko-KR" alt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85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98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92862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097640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구현결과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수행결과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D8AC2B-E63D-DC46-A1BF-3EFA896E74AB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캡스톤디자인1_최종시연영상">
            <a:hlinkClick r:id="" action="ppaction://media"/>
            <a:extLst>
              <a:ext uri="{FF2B5EF4-FFF2-40B4-BE49-F238E27FC236}">
                <a16:creationId xmlns:a16="http://schemas.microsoft.com/office/drawing/2014/main" id="{27C391AE-6CAB-CB06-D4D9-6F53EF6EE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721" y="869881"/>
            <a:ext cx="10186555" cy="59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30238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 err="1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구현결과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–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아쉬운 점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수행결과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2D8AC2B-E63D-DC46-A1BF-3EFA896E74AB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117511-9260-39E9-A015-1F41D85A5528}"/>
              </a:ext>
            </a:extLst>
          </p:cNvPr>
          <p:cNvSpPr txBox="1"/>
          <p:nvPr/>
        </p:nvSpPr>
        <p:spPr>
          <a:xfrm>
            <a:off x="944101" y="1569027"/>
            <a:ext cx="64513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댓글 </a:t>
            </a:r>
            <a:r>
              <a:rPr lang="ko-KR" altLang="en-US" dirty="0" err="1"/>
              <a:t>분석시간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500</a:t>
            </a:r>
            <a:r>
              <a:rPr lang="ko-KR" altLang="en-US" dirty="0"/>
              <a:t>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en-US" altLang="ko-KR" dirty="0"/>
              <a:t>	1000</a:t>
            </a:r>
            <a:r>
              <a:rPr lang="ko-KR" altLang="en-US" dirty="0"/>
              <a:t>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분</a:t>
            </a:r>
            <a:r>
              <a:rPr lang="en-US" altLang="ko-KR" dirty="0"/>
              <a:t>45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en-US" altLang="ko-KR" dirty="0"/>
              <a:t>	1700</a:t>
            </a:r>
            <a:r>
              <a:rPr lang="ko-KR" altLang="en-US" dirty="0"/>
              <a:t>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en-US" altLang="ko-KR" dirty="0"/>
              <a:t>	2700</a:t>
            </a:r>
            <a:r>
              <a:rPr lang="ko-KR" altLang="en-US" dirty="0"/>
              <a:t>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en-US" altLang="ko-KR" dirty="0"/>
              <a:t>	10400</a:t>
            </a:r>
            <a:r>
              <a:rPr lang="ko-KR" altLang="en-US" dirty="0"/>
              <a:t>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키워드 분석 미흡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은어와 고유명사를 구분하지 못하는 점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예</a:t>
            </a:r>
            <a:r>
              <a:rPr lang="en-US" altLang="ko-KR" dirty="0"/>
              <a:t>)‘</a:t>
            </a:r>
            <a:r>
              <a:rPr lang="ko-KR" altLang="en-US" dirty="0" err="1"/>
              <a:t>네이마르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네이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마르</a:t>
            </a:r>
            <a:r>
              <a:rPr lang="en-US" altLang="ko-KR" dirty="0"/>
              <a:t>’</a:t>
            </a:r>
            <a:r>
              <a:rPr lang="ko-KR" altLang="en-US" dirty="0"/>
              <a:t> 구분하여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772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49111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향후계획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수행결과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48FFF1-7EBC-4DF1-88F6-51915DE059BE}"/>
              </a:ext>
            </a:extLst>
          </p:cNvPr>
          <p:cNvSpPr txBox="1"/>
          <p:nvPr/>
        </p:nvSpPr>
        <p:spPr>
          <a:xfrm>
            <a:off x="2238103" y="2052756"/>
            <a:ext cx="7715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시각화 항목 추가 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댓글 급상승 시간 대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</a:t>
            </a: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유의미한 댓글 추출 등 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</a:p>
          <a:p>
            <a:pPr marL="457200" indent="-457200" font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키워드 정확도 향상</a:t>
            </a:r>
            <a:endParaRPr lang="en-US" altLang="ko-KR" sz="2400" dirty="0"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fontAlgn="ctr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감성 분석 속도 향상</a:t>
            </a:r>
            <a:endParaRPr lang="en-US" altLang="ko-KR" sz="2400" dirty="0">
              <a:solidFill>
                <a:srgbClr val="262626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indent="-457200" fontAlgn="ctr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완성도 있는 서비스를 위한 각종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예외처리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pPr marL="457200" indent="-457200" algn="l" rtl="0" eaLnBrk="1" fontAlgn="ctr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서버에 </a:t>
            </a:r>
            <a:r>
              <a:rPr lang="en-US" altLang="ko-KR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Docker</a:t>
            </a:r>
            <a:r>
              <a:rPr lang="ko-KR" altLang="en-US" sz="2400" dirty="0" err="1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</a:t>
            </a:r>
            <a:r>
              <a:rPr lang="ko-KR" altLang="en-US" sz="2400" dirty="0">
                <a:solidFill>
                  <a:srgbClr val="262626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이용하여 배포</a:t>
            </a:r>
            <a:endParaRPr lang="en-US" altLang="ko-KR" sz="2400" b="0" i="0" u="none" strike="noStrike" kern="1200" dirty="0">
              <a:solidFill>
                <a:srgbClr val="262626"/>
              </a:solidFill>
              <a:effectLst/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4CEC3-9039-4513-90B4-4524D6CEF481}"/>
              </a:ext>
            </a:extLst>
          </p:cNvPr>
          <p:cNvSpPr txBox="1"/>
          <p:nvPr/>
        </p:nvSpPr>
        <p:spPr>
          <a:xfrm>
            <a:off x="4145280" y="1591091"/>
            <a:ext cx="390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향후 계획 및 캡스톤</a:t>
            </a: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 </a:t>
            </a:r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98A5-470D-A140-8F78-0FDCCD9F0B51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8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AC0281-CCB0-42E2-9C6E-86C4CDF3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39721"/>
              </p:ext>
            </p:extLst>
          </p:nvPr>
        </p:nvGraphicFramePr>
        <p:xfrm>
          <a:off x="2967965" y="2057400"/>
          <a:ext cx="625606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6068">
                  <a:extLst>
                    <a:ext uri="{9D8B030D-6E8A-4147-A177-3AD203B41FA5}">
                      <a16:colId xmlns:a16="http://schemas.microsoft.com/office/drawing/2014/main" val="3668157150"/>
                    </a:ext>
                  </a:extLst>
                </a:gridCol>
              </a:tblGrid>
              <a:tr h="1200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  <a:p>
                      <a:pPr algn="ctr" latinLnBrk="1"/>
                      <a:r>
                        <a:rPr lang="ko-KR" altLang="en-US" sz="6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질의 응답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35547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22B286-3515-4F2D-8887-0F1F69801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30056"/>
              </p:ext>
            </p:extLst>
          </p:nvPr>
        </p:nvGraphicFramePr>
        <p:xfrm>
          <a:off x="4660898" y="4126752"/>
          <a:ext cx="28702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2">
                  <a:extLst>
                    <a:ext uri="{9D8B030D-6E8A-4147-A177-3AD203B41FA5}">
                      <a16:colId xmlns:a16="http://schemas.microsoft.com/office/drawing/2014/main" val="755307373"/>
                    </a:ext>
                  </a:extLst>
                </a:gridCol>
              </a:tblGrid>
              <a:tr h="372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감사합니다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8541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DDB322-C4B9-B540-AC52-E9DAFA4F2840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4DB83-903E-4A82-A41F-8ED2DBE2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287"/>
            <a:ext cx="10515600" cy="93567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/>
              </a:rPr>
              <a:t>Table of contents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F3DB124-A0D9-4FF9-9F78-7D45A4FD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291855"/>
              </p:ext>
            </p:extLst>
          </p:nvPr>
        </p:nvGraphicFramePr>
        <p:xfrm>
          <a:off x="3305611" y="2032000"/>
          <a:ext cx="5580778" cy="279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3646">
                  <a:extLst>
                    <a:ext uri="{9D8B030D-6E8A-4147-A177-3AD203B41FA5}">
                      <a16:colId xmlns:a16="http://schemas.microsoft.com/office/drawing/2014/main" val="1782968973"/>
                    </a:ext>
                  </a:extLst>
                </a:gridCol>
                <a:gridCol w="1687132">
                  <a:extLst>
                    <a:ext uri="{9D8B030D-6E8A-4147-A177-3AD203B41FA5}">
                      <a16:colId xmlns:a16="http://schemas.microsoft.com/office/drawing/2014/main" val="136286912"/>
                    </a:ext>
                  </a:extLst>
                </a:gridCol>
              </a:tblGrid>
              <a:tr h="691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개요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b="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 </a:t>
                      </a:r>
                      <a:endParaRPr lang="ko-KR" altLang="en-US" sz="2400" b="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82163"/>
                  </a:ext>
                </a:extLst>
              </a:tr>
              <a:tr h="70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기능과 구성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b="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  <a:endParaRPr lang="ko-KR" altLang="en-US" sz="2400" b="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766689"/>
                  </a:ext>
                </a:extLst>
              </a:tr>
              <a:tr h="700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수행결과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b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481211"/>
                  </a:ext>
                </a:extLst>
              </a:tr>
              <a:tr h="70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질의응답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b="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0198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B04166-2D16-E042-9B1C-823EB7EAFF23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AC0281-CCB0-42E2-9C6E-86C4CDF3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685310"/>
              </p:ext>
            </p:extLst>
          </p:nvPr>
        </p:nvGraphicFramePr>
        <p:xfrm>
          <a:off x="2967965" y="2057400"/>
          <a:ext cx="625606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6068">
                  <a:extLst>
                    <a:ext uri="{9D8B030D-6E8A-4147-A177-3AD203B41FA5}">
                      <a16:colId xmlns:a16="http://schemas.microsoft.com/office/drawing/2014/main" val="3668157150"/>
                    </a:ext>
                  </a:extLst>
                </a:gridCol>
              </a:tblGrid>
              <a:tr h="1200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01</a:t>
                      </a:r>
                    </a:p>
                    <a:p>
                      <a:pPr algn="ctr" latinLnBrk="1"/>
                      <a:r>
                        <a:rPr lang="ko-KR" altLang="en-US" sz="6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35547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22B286-3515-4F2D-8887-0F1F69801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19065"/>
              </p:ext>
            </p:extLst>
          </p:nvPr>
        </p:nvGraphicFramePr>
        <p:xfrm>
          <a:off x="2380321" y="4161103"/>
          <a:ext cx="7431357" cy="546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6024">
                  <a:extLst>
                    <a:ext uri="{9D8B030D-6E8A-4147-A177-3AD203B41FA5}">
                      <a16:colId xmlns:a16="http://schemas.microsoft.com/office/drawing/2014/main" val="755307373"/>
                    </a:ext>
                  </a:extLst>
                </a:gridCol>
                <a:gridCol w="3725333">
                  <a:extLst>
                    <a:ext uri="{9D8B030D-6E8A-4147-A177-3AD203B41FA5}">
                      <a16:colId xmlns:a16="http://schemas.microsoft.com/office/drawing/2014/main" val="3120429582"/>
                    </a:ext>
                  </a:extLst>
                </a:gridCol>
              </a:tblGrid>
              <a:tr h="546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목표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8541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C39B78-6A80-EC44-A42B-8EA4BD803DEF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0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61949"/>
            <a:ext cx="10515600" cy="434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주제 선정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개요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C362CB6-5896-4542-AFC7-A69A2F96EDE9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5DCA5C05-FBC6-0D45-970D-DF3A15DB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836266"/>
            <a:ext cx="5067300" cy="312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2CD7BB-3522-B844-B7B2-03AA86A4F5AC}"/>
              </a:ext>
            </a:extLst>
          </p:cNvPr>
          <p:cNvSpPr txBox="1"/>
          <p:nvPr/>
        </p:nvSpPr>
        <p:spPr>
          <a:xfrm>
            <a:off x="4365352" y="1224730"/>
            <a:ext cx="346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&lt;</a:t>
            </a:r>
            <a:r>
              <a:rPr kumimoji="1" lang="ko-Kore-KR" altLang="en-US" sz="2400" dirty="0"/>
              <a:t>유튜브</a:t>
            </a:r>
            <a:r>
              <a:rPr kumimoji="1" lang="ko-KR" altLang="en-US" sz="2400" dirty="0"/>
              <a:t> 댓글 수 증가</a:t>
            </a:r>
            <a:r>
              <a:rPr kumimoji="1" lang="en-US" altLang="ko-KR" sz="2400" dirty="0"/>
              <a:t>&gt;</a:t>
            </a:r>
            <a:endParaRPr kumimoji="1" lang="ko-Kore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C92CB-0B80-4E48-BCB9-4FA7A372AAA3}"/>
              </a:ext>
            </a:extLst>
          </p:cNvPr>
          <p:cNvSpPr txBox="1"/>
          <p:nvPr/>
        </p:nvSpPr>
        <p:spPr>
          <a:xfrm>
            <a:off x="3915460" y="5157448"/>
            <a:ext cx="43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유튜브 채널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곽튜브</a:t>
            </a:r>
            <a:r>
              <a:rPr kumimoji="1" lang="en-US" altLang="ko-KR" dirty="0"/>
              <a:t>KWAKTUBE’ </a:t>
            </a:r>
            <a:r>
              <a:rPr kumimoji="1" lang="ko-KR" altLang="en-US" dirty="0"/>
              <a:t>댓글 수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787CB-26CB-E445-85E8-5CAF53F8355C}"/>
              </a:ext>
            </a:extLst>
          </p:cNvPr>
          <p:cNvSpPr/>
          <p:nvPr/>
        </p:nvSpPr>
        <p:spPr>
          <a:xfrm>
            <a:off x="3610476" y="4455302"/>
            <a:ext cx="1343526" cy="382054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08921-EDBB-FB40-9463-6DA63C94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64" y="2382645"/>
            <a:ext cx="8187386" cy="925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67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/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목표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개요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78CFAF8-3885-7044-9699-D9A069FCA95F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748FFB-D462-F445-87EC-F861A9D1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57" y="1071992"/>
            <a:ext cx="9401543" cy="51491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0C4BE0-EA7B-2D4F-9254-03B893648582}"/>
              </a:ext>
            </a:extLst>
          </p:cNvPr>
          <p:cNvSpPr/>
          <p:nvPr/>
        </p:nvSpPr>
        <p:spPr>
          <a:xfrm>
            <a:off x="3286126" y="3886200"/>
            <a:ext cx="2200275" cy="453097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171596-F775-CD4B-B70E-43E285333662}"/>
              </a:ext>
            </a:extLst>
          </p:cNvPr>
          <p:cNvSpPr/>
          <p:nvPr/>
        </p:nvSpPr>
        <p:spPr>
          <a:xfrm>
            <a:off x="2786063" y="4339297"/>
            <a:ext cx="3257365" cy="453097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0CF732-70F2-0446-93B6-48C0580F5423}"/>
              </a:ext>
            </a:extLst>
          </p:cNvPr>
          <p:cNvSpPr/>
          <p:nvPr/>
        </p:nvSpPr>
        <p:spPr>
          <a:xfrm>
            <a:off x="3514632" y="3412126"/>
            <a:ext cx="1786031" cy="436223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A4D7F1-CB13-1740-B28F-2210A6C53D90}"/>
              </a:ext>
            </a:extLst>
          </p:cNvPr>
          <p:cNvSpPr/>
          <p:nvPr/>
        </p:nvSpPr>
        <p:spPr>
          <a:xfrm>
            <a:off x="3668246" y="5245491"/>
            <a:ext cx="1492997" cy="436223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98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2AC0281-CCB0-42E2-9C6E-86C4CDF3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84149"/>
              </p:ext>
            </p:extLst>
          </p:nvPr>
        </p:nvGraphicFramePr>
        <p:xfrm>
          <a:off x="2967965" y="2057400"/>
          <a:ext cx="625606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6068">
                  <a:extLst>
                    <a:ext uri="{9D8B030D-6E8A-4147-A177-3AD203B41FA5}">
                      <a16:colId xmlns:a16="http://schemas.microsoft.com/office/drawing/2014/main" val="3668157150"/>
                    </a:ext>
                  </a:extLst>
                </a:gridCol>
              </a:tblGrid>
              <a:tr h="1200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02</a:t>
                      </a:r>
                    </a:p>
                    <a:p>
                      <a:pPr algn="ctr" latinLnBrk="1"/>
                      <a:r>
                        <a:rPr lang="ko-KR" altLang="en-US" sz="6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기능과 구성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3554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8E3BB3-8ACE-9949-BD70-F9ED139D6C42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8D472E-46EB-7E43-9B00-C6AA4F6B3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84569"/>
              </p:ext>
            </p:extLst>
          </p:nvPr>
        </p:nvGraphicFramePr>
        <p:xfrm>
          <a:off x="2380320" y="4027266"/>
          <a:ext cx="7431357" cy="546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6024">
                  <a:extLst>
                    <a:ext uri="{9D8B030D-6E8A-4147-A177-3AD203B41FA5}">
                      <a16:colId xmlns:a16="http://schemas.microsoft.com/office/drawing/2014/main" val="755307373"/>
                    </a:ext>
                  </a:extLst>
                </a:gridCol>
                <a:gridCol w="3725333">
                  <a:extLst>
                    <a:ext uri="{9D8B030D-6E8A-4147-A177-3AD203B41FA5}">
                      <a16:colId xmlns:a16="http://schemas.microsoft.com/office/drawing/2014/main" val="3120429582"/>
                    </a:ext>
                  </a:extLst>
                </a:gridCol>
              </a:tblGrid>
              <a:tr h="5468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감성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+mn-cs"/>
                        </a:rPr>
                        <a:t>웹 애플리케이션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854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07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69798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07293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감성 분석 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 웹 애플리케이션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7A5437-0081-6A49-8EE1-9225D766BDAD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F2A56-FB63-9B14-E098-E688CDE88DC3}"/>
              </a:ext>
            </a:extLst>
          </p:cNvPr>
          <p:cNvSpPr txBox="1"/>
          <p:nvPr/>
        </p:nvSpPr>
        <p:spPr>
          <a:xfrm>
            <a:off x="2536261" y="1136693"/>
            <a:ext cx="196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순서도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6FBB67-1ABF-FD85-4AA3-D4D9D444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61" y="1653919"/>
            <a:ext cx="7467069" cy="4382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951350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92088"/>
              </p:ext>
            </p:extLst>
          </p:nvPr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감성 분석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57F0D2-4D23-DC41-87DF-932513A9D511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F3823-412A-FC4F-AD1D-0AF120C4AE85}"/>
              </a:ext>
            </a:extLst>
          </p:cNvPr>
          <p:cNvSpPr txBox="1"/>
          <p:nvPr/>
        </p:nvSpPr>
        <p:spPr>
          <a:xfrm>
            <a:off x="4551833" y="1295228"/>
            <a:ext cx="308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감성 분석 모델</a:t>
            </a:r>
            <a:endParaRPr kumimoji="1" lang="ko-Kore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6604E8-8672-3046-B945-B19F8A11D75A}"/>
              </a:ext>
            </a:extLst>
          </p:cNvPr>
          <p:cNvSpPr/>
          <p:nvPr/>
        </p:nvSpPr>
        <p:spPr>
          <a:xfrm>
            <a:off x="861038" y="1949763"/>
            <a:ext cx="9000852" cy="3664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 및 테스트 환경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Google </a:t>
            </a:r>
            <a:r>
              <a:rPr lang="en-US" altLang="ko-KR" sz="20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Colab</a:t>
            </a:r>
            <a:endParaRPr lang="en-US" altLang="ko-KR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학습 데이터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네이버 영화리뷰</a:t>
            </a:r>
          </a:p>
          <a:p>
            <a:pPr>
              <a:defRPr/>
            </a:pPr>
            <a:endParaRPr lang="ko-KR" altLang="en-US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모델 학습 기법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LSTM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기법 사용</a:t>
            </a:r>
            <a:endParaRPr lang="en-US" altLang="ko-KR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en-US" altLang="ko-KR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총 학습시킨 데이터 수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15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만개</a:t>
            </a:r>
            <a:endParaRPr lang="en-US" altLang="ko-KR" sz="105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endParaRPr lang="ko-KR" altLang="en-US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데이터 </a:t>
            </a:r>
            <a:r>
              <a:rPr lang="ko-KR" altLang="en-US" sz="2000" dirty="0" err="1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라벨링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부정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),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긍정</a:t>
            </a:r>
            <a:r>
              <a:rPr lang="en-US" altLang="ko-KR" sz="2000" dirty="0">
                <a:solidFill>
                  <a:schemeClr val="tx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57040" indent="-257040">
              <a:buFont typeface="Arial"/>
              <a:buChar char="•"/>
              <a:defRPr/>
            </a:pPr>
            <a:endParaRPr lang="ko-KR" altLang="en-US" sz="2000" dirty="0">
              <a:solidFill>
                <a:schemeClr val="tx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D6378-E418-444B-AB0E-10CB8877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36" y="3508527"/>
            <a:ext cx="6009405" cy="514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E6457-599D-5942-820C-37085AE12231}"/>
              </a:ext>
            </a:extLst>
          </p:cNvPr>
          <p:cNvSpPr txBox="1"/>
          <p:nvPr/>
        </p:nvSpPr>
        <p:spPr>
          <a:xfrm>
            <a:off x="7578303" y="4128064"/>
            <a:ext cx="298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테스트</a:t>
            </a:r>
            <a:r>
              <a:rPr kumimoji="1" lang="ko-KR" altLang="en-US" dirty="0"/>
              <a:t> 결과 정확도 </a:t>
            </a:r>
            <a:r>
              <a:rPr kumimoji="1" lang="en-US" altLang="ko-KR" dirty="0"/>
              <a:t>0.8577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8285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C21CABB-D6C3-4698-AED6-58A0BEFB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77622"/>
              </p:ext>
            </p:extLst>
          </p:nvPr>
        </p:nvGraphicFramePr>
        <p:xfrm>
          <a:off x="10191750" y="6242121"/>
          <a:ext cx="116205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1694135812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page 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87169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6DB0AB2-1436-43B0-A13F-BF8C9415E9FD}"/>
              </a:ext>
            </a:extLst>
          </p:cNvPr>
          <p:cNvSpPr/>
          <p:nvPr/>
        </p:nvSpPr>
        <p:spPr>
          <a:xfrm>
            <a:off x="838200" y="342899"/>
            <a:ext cx="10515600" cy="453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EEA78B-7ACA-4573-850E-2106C42078C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6784"/>
          <a:ext cx="10515600" cy="37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2752024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4887598"/>
                    </a:ext>
                  </a:extLst>
                </a:gridCol>
              </a:tblGrid>
              <a:tr h="37921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  <a:cs typeface="+mn-cs"/>
                        </a:rPr>
                        <a:t> 감성 분석 설명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기능과 구성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055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A57F0D2-4D23-DC41-87DF-932513A9D511}"/>
              </a:ext>
            </a:extLst>
          </p:cNvPr>
          <p:cNvSpPr txBox="1"/>
          <p:nvPr/>
        </p:nvSpPr>
        <p:spPr>
          <a:xfrm>
            <a:off x="3676910" y="6505587"/>
            <a:ext cx="483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유튜브 </a:t>
            </a:r>
            <a:r>
              <a:rPr kumimoji="1"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크리에이터를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"/>
              </a:rPr>
              <a:t> 위한 유튜브 댓글 키워드 분석 서비스</a:t>
            </a:r>
            <a:endParaRPr kumimoji="1" lang="ko-Kore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AF3823-412A-FC4F-AD1D-0AF120C4AE85}"/>
              </a:ext>
            </a:extLst>
          </p:cNvPr>
          <p:cNvSpPr txBox="1"/>
          <p:nvPr/>
        </p:nvSpPr>
        <p:spPr>
          <a:xfrm>
            <a:off x="2884605" y="1200288"/>
            <a:ext cx="6422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모델을 사용해 댓글 분석 테스트</a:t>
            </a:r>
            <a:r>
              <a:rPr kumimoji="1" lang="en-US" altLang="ko-KR" sz="2800" dirty="0"/>
              <a:t>(</a:t>
            </a:r>
            <a:r>
              <a:rPr kumimoji="1" lang="en-US" altLang="ko-KR" sz="2800" dirty="0" err="1"/>
              <a:t>Colab</a:t>
            </a:r>
            <a:r>
              <a:rPr kumimoji="1" lang="en-US" altLang="ko-KR" sz="2800" dirty="0"/>
              <a:t>)</a:t>
            </a:r>
            <a:endParaRPr kumimoji="1" lang="ko-Kore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C8CF1-77B0-073B-BDAB-551108F34FDA}"/>
              </a:ext>
            </a:extLst>
          </p:cNvPr>
          <p:cNvSpPr txBox="1"/>
          <p:nvPr/>
        </p:nvSpPr>
        <p:spPr>
          <a:xfrm>
            <a:off x="5077167" y="5975933"/>
            <a:ext cx="20376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chemeClr val="bg1">
                    <a:lumMod val="50000"/>
                  </a:schemeClr>
                </a:solidFill>
              </a:rPr>
              <a:t>신뢰도</a:t>
            </a:r>
            <a:r>
              <a:rPr kumimoji="1" lang="en-US" altLang="ko-Kore-KR" sz="11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긍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</a:rPr>
              <a:t>부정 분석 테스트</a:t>
            </a:r>
            <a:endParaRPr kumimoji="1" lang="ko-Kore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8F20FA-532C-D849-9426-D8EA386E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53" y="1813983"/>
            <a:ext cx="5731686" cy="40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6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5939</TotalTime>
  <Words>1024</Words>
  <Application>Microsoft Macintosh PowerPoint</Application>
  <PresentationFormat>와이드스크린</PresentationFormat>
  <Paragraphs>214</Paragraphs>
  <Slides>18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휴먼명조</vt:lpstr>
      <vt:lpstr>맑은 고딕</vt:lpstr>
      <vt:lpstr>Noto Sans CJK KR Bold</vt:lpstr>
      <vt:lpstr>Noto Sans CJK KR Regular</vt:lpstr>
      <vt:lpstr>Arial</vt:lpstr>
      <vt:lpstr>Office 테마</vt:lpstr>
      <vt:lpstr>PowerPoint 프레젠테이션</vt:lpstr>
      <vt:lpstr>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소강섭</dc:creator>
  <cp:lastModifiedBy>정병훈</cp:lastModifiedBy>
  <cp:revision>281</cp:revision>
  <dcterms:created xsi:type="dcterms:W3CDTF">2021-05-01T06:02:04Z</dcterms:created>
  <dcterms:modified xsi:type="dcterms:W3CDTF">2022-06-07T14:55:12Z</dcterms:modified>
</cp:coreProperties>
</file>